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4"/>
  </p:notesMasterIdLst>
  <p:sldIdLst>
    <p:sldId id="256" r:id="rId2"/>
    <p:sldId id="369" r:id="rId3"/>
    <p:sldId id="374" r:id="rId4"/>
    <p:sldId id="275" r:id="rId5"/>
    <p:sldId id="371" r:id="rId6"/>
    <p:sldId id="258" r:id="rId7"/>
    <p:sldId id="293" r:id="rId8"/>
    <p:sldId id="294" r:id="rId9"/>
    <p:sldId id="377" r:id="rId10"/>
    <p:sldId id="378" r:id="rId11"/>
    <p:sldId id="261" r:id="rId12"/>
    <p:sldId id="262" r:id="rId13"/>
    <p:sldId id="263" r:id="rId14"/>
    <p:sldId id="264" r:id="rId15"/>
    <p:sldId id="276" r:id="rId16"/>
    <p:sldId id="385" r:id="rId17"/>
    <p:sldId id="340" r:id="rId18"/>
    <p:sldId id="277" r:id="rId19"/>
    <p:sldId id="278" r:id="rId20"/>
    <p:sldId id="279" r:id="rId21"/>
    <p:sldId id="291" r:id="rId22"/>
    <p:sldId id="280" r:id="rId23"/>
    <p:sldId id="281" r:id="rId24"/>
    <p:sldId id="282" r:id="rId25"/>
    <p:sldId id="283" r:id="rId26"/>
    <p:sldId id="288" r:id="rId27"/>
    <p:sldId id="289" r:id="rId28"/>
    <p:sldId id="296" r:id="rId29"/>
    <p:sldId id="379" r:id="rId30"/>
    <p:sldId id="380" r:id="rId31"/>
    <p:sldId id="381" r:id="rId32"/>
    <p:sldId id="382" r:id="rId33"/>
    <p:sldId id="383" r:id="rId34"/>
    <p:sldId id="384" r:id="rId35"/>
    <p:sldId id="297" r:id="rId36"/>
    <p:sldId id="303" r:id="rId37"/>
    <p:sldId id="299" r:id="rId38"/>
    <p:sldId id="387" r:id="rId39"/>
    <p:sldId id="388" r:id="rId40"/>
    <p:sldId id="389" r:id="rId41"/>
    <p:sldId id="301" r:id="rId42"/>
    <p:sldId id="390" r:id="rId43"/>
    <p:sldId id="270" r:id="rId44"/>
    <p:sldId id="304" r:id="rId45"/>
    <p:sldId id="305" r:id="rId46"/>
    <p:sldId id="306" r:id="rId47"/>
    <p:sldId id="307" r:id="rId48"/>
    <p:sldId id="308" r:id="rId49"/>
    <p:sldId id="309" r:id="rId50"/>
    <p:sldId id="391" r:id="rId51"/>
    <p:sldId id="392" r:id="rId52"/>
    <p:sldId id="310" r:id="rId53"/>
    <p:sldId id="312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94" r:id="rId62"/>
    <p:sldId id="364" r:id="rId63"/>
    <p:sldId id="393" r:id="rId64"/>
    <p:sldId id="365" r:id="rId65"/>
    <p:sldId id="313" r:id="rId66"/>
    <p:sldId id="316" r:id="rId67"/>
    <p:sldId id="317" r:id="rId68"/>
    <p:sldId id="319" r:id="rId69"/>
    <p:sldId id="320" r:id="rId70"/>
    <p:sldId id="321" r:id="rId71"/>
    <p:sldId id="367" r:id="rId72"/>
    <p:sldId id="368" r:id="rId73"/>
    <p:sldId id="322" r:id="rId74"/>
    <p:sldId id="323" r:id="rId75"/>
    <p:sldId id="324" r:id="rId76"/>
    <p:sldId id="325" r:id="rId77"/>
    <p:sldId id="326" r:id="rId78"/>
    <p:sldId id="329" r:id="rId79"/>
    <p:sldId id="327" r:id="rId80"/>
    <p:sldId id="331" r:id="rId81"/>
    <p:sldId id="332" r:id="rId82"/>
    <p:sldId id="395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B9A01-72B1-4DD7-98CB-1B80494D6EAF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D183-7333-4996-AEEA-6A9B381E78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1550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D183-7333-4996-AEEA-6A9B381E789A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5935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D183-7333-4996-AEEA-6A9B381E789A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5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01697A-0C64-4F9B-A03F-13CBE1DC767A}" type="datetimeFigureOut">
              <a:rPr lang="en-IN" smtClean="0"/>
              <a:pPr/>
              <a:t>23-12-2021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41A7C87-AB6B-4BC5-B739-D1388375CC1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772400" cy="2376264"/>
          </a:xfrm>
        </p:spPr>
        <p:txBody>
          <a:bodyPr>
            <a:noAutofit/>
          </a:bodyPr>
          <a:lstStyle/>
          <a:p>
            <a:r>
              <a:rPr lang="en-IN" sz="5400" b="1" dirty="0" smtClean="0"/>
              <a:t>CHRONIC SUPPURATIVE OTITIS MEDIA  ( CSOM </a:t>
            </a:r>
            <a:r>
              <a:rPr lang="en-IN" sz="5400" b="1" dirty="0" smtClean="0"/>
              <a:t>)</a:t>
            </a:r>
          </a:p>
          <a:p>
            <a:endParaRPr lang="en-IN" sz="5400" b="1" dirty="0" smtClean="0"/>
          </a:p>
          <a:p>
            <a:pPr algn="ctr"/>
            <a:r>
              <a:rPr lang="en-IN" sz="3200" b="1" dirty="0" smtClean="0"/>
              <a:t>Dr. </a:t>
            </a:r>
            <a:r>
              <a:rPr lang="en-IN" sz="3200" b="1" dirty="0" err="1" smtClean="0"/>
              <a:t>Prathana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seles</a:t>
            </a:r>
            <a:endParaRPr lang="en-IN" sz="3200" b="1" dirty="0" smtClean="0"/>
          </a:p>
          <a:p>
            <a:pPr algn="ctr"/>
            <a:r>
              <a:rPr lang="en-IN" sz="3200" b="1" dirty="0" smtClean="0"/>
              <a:t>Senior Resident</a:t>
            </a:r>
          </a:p>
          <a:p>
            <a:pPr algn="ctr"/>
            <a:r>
              <a:rPr lang="en-IN" sz="3200" b="1" dirty="0" smtClean="0"/>
              <a:t>Department of ENT</a:t>
            </a:r>
          </a:p>
          <a:p>
            <a:pPr algn="ctr"/>
            <a:r>
              <a:rPr lang="en-IN" sz="3200" b="1" dirty="0" smtClean="0"/>
              <a:t>TMCH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9052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is </a:t>
            </a:r>
            <a:r>
              <a:rPr lang="en-IN" dirty="0" err="1"/>
              <a:t>T</a:t>
            </a:r>
            <a:r>
              <a:rPr lang="en-IN" dirty="0" err="1" smtClean="0"/>
              <a:t>ubotympanic</a:t>
            </a:r>
            <a:r>
              <a:rPr lang="en-IN" dirty="0" smtClean="0"/>
              <a:t> disease safe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772400" cy="4572000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There is no risk of bone erosion</a:t>
            </a:r>
          </a:p>
          <a:p>
            <a:r>
              <a:rPr lang="en-IN" sz="3200" b="1" dirty="0" smtClean="0"/>
              <a:t>Not known to cause intracranial complications</a:t>
            </a:r>
          </a:p>
          <a:p>
            <a:r>
              <a:rPr lang="en-IN" sz="3200" b="1" dirty="0" smtClean="0"/>
              <a:t>Discharge from middle ear flows freely through the perforation in the pars </a:t>
            </a:r>
            <a:r>
              <a:rPr lang="en-IN" sz="3200" b="1" dirty="0" err="1" smtClean="0"/>
              <a:t>tensa</a:t>
            </a:r>
            <a:endParaRPr lang="en-IN" sz="3200" b="1" dirty="0" smtClean="0"/>
          </a:p>
          <a:p>
            <a:r>
              <a:rPr lang="en-IN" sz="3200" b="1" dirty="0" smtClean="0"/>
              <a:t>Usually the perforation of pars </a:t>
            </a:r>
            <a:r>
              <a:rPr lang="en-IN" sz="3200" b="1" dirty="0" err="1" smtClean="0"/>
              <a:t>tensa</a:t>
            </a:r>
            <a:r>
              <a:rPr lang="en-IN" sz="3200" b="1" dirty="0" smtClean="0"/>
              <a:t> is surrounded by rim of intact ear drum</a:t>
            </a:r>
          </a:p>
          <a:p>
            <a:r>
              <a:rPr lang="en-IN" sz="3200" b="1" dirty="0" smtClean="0"/>
              <a:t>The annulus is intact in all these cases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3090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THOLOGICAL CHANGES1. Perforation of Pars tensa     central perforation2. Middle ear mucosa     inactive – normal    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223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. Polyp     smooth mass of oedematous and     inflammed mucosa ; pale4. Ossicular chain    intact and mobile    necr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78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. Tympanosclerosis     hyalinisation and calcification of        subepithelial conn. tissue.        white chalky deposi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67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CTERIOLOGYAerobic Ps. aeruginosa Proteus E coli Staph aureusAnaerobic Bact. fragilis Anaerobic streptococc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43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rforations of Pars Tensa in CSOM T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43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4400"/>
          </a:xfrm>
        </p:spPr>
        <p:txBody>
          <a:bodyPr/>
          <a:lstStyle/>
          <a:p>
            <a:r>
              <a:rPr lang="en-IN" b="1" dirty="0" smtClean="0"/>
              <a:t>TYPES OF PERFORATION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6264696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IN" sz="3600" b="1" dirty="0" smtClean="0">
                <a:solidFill>
                  <a:srgbClr val="FFFF00"/>
                </a:solidFill>
              </a:rPr>
              <a:t>CENTRAL PERFORATION: </a:t>
            </a:r>
          </a:p>
          <a:p>
            <a:r>
              <a:rPr lang="en-IN" sz="3600" b="1" dirty="0" smtClean="0"/>
              <a:t>Perforation in the pars </a:t>
            </a:r>
            <a:r>
              <a:rPr lang="en-IN" sz="3600" b="1" dirty="0" err="1" smtClean="0"/>
              <a:t>tensa</a:t>
            </a:r>
            <a:r>
              <a:rPr lang="en-IN" sz="3600" b="1" dirty="0" smtClean="0"/>
              <a:t> surrounded by pars </a:t>
            </a:r>
            <a:r>
              <a:rPr lang="en-IN" sz="3600" b="1" dirty="0" err="1" smtClean="0"/>
              <a:t>tensa</a:t>
            </a:r>
            <a:r>
              <a:rPr lang="en-IN" sz="3600" b="1" dirty="0" smtClean="0"/>
              <a:t> all around</a:t>
            </a:r>
          </a:p>
          <a:p>
            <a:pPr marL="68580" indent="0">
              <a:buNone/>
            </a:pPr>
            <a:endParaRPr lang="en-IN" sz="3200" dirty="0" smtClean="0"/>
          </a:p>
          <a:p>
            <a:pPr marL="68580" indent="0">
              <a:buNone/>
            </a:pPr>
            <a:r>
              <a:rPr lang="en-IN" sz="3600" b="1" dirty="0" smtClean="0">
                <a:solidFill>
                  <a:srgbClr val="FFFF00"/>
                </a:solidFill>
              </a:rPr>
              <a:t>MARGINAL PERFORATION :</a:t>
            </a:r>
          </a:p>
          <a:p>
            <a:r>
              <a:rPr lang="en-IN" sz="3600" b="1" dirty="0" smtClean="0"/>
              <a:t>Perforation in the pars </a:t>
            </a:r>
            <a:r>
              <a:rPr lang="en-IN" sz="3600" b="1" dirty="0" err="1" smtClean="0"/>
              <a:t>tensa</a:t>
            </a:r>
            <a:r>
              <a:rPr lang="en-IN" sz="3600" b="1" dirty="0" smtClean="0"/>
              <a:t> surrounded partly by pars </a:t>
            </a:r>
            <a:r>
              <a:rPr lang="en-IN" sz="3600" b="1" dirty="0" err="1" smtClean="0"/>
              <a:t>tensa</a:t>
            </a:r>
            <a:r>
              <a:rPr lang="en-IN" sz="3600" b="1" dirty="0" smtClean="0"/>
              <a:t> and partly by bone  </a:t>
            </a:r>
            <a:endParaRPr lang="en-IN" sz="3600" b="1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3762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312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TAGES FEATURES&#10;ACTIVE STAGE Discharging at the time of&#10;examination.&#10;QUIESCENT STAGE In the recent past, discharge&#10;pres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69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volves only one quadrant or &lt; 10% of pars tensa&#10;Small perfor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52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dium perforation&#10;Involves two quadrants or 10 – 40 % of pars tens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141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DEFINITION OF CSOM </a:t>
            </a:r>
            <a:endParaRPr lang="en-IN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4000" b="1" dirty="0" smtClean="0"/>
              <a:t>Chronic </a:t>
            </a:r>
            <a:r>
              <a:rPr lang="en-IN" sz="4000" b="1" dirty="0" err="1" smtClean="0"/>
              <a:t>suppurative</a:t>
            </a:r>
            <a:r>
              <a:rPr lang="en-IN" sz="4000" b="1" dirty="0" smtClean="0"/>
              <a:t> otitis media is a long standing infection of a part or whole of the middle ear cleft characterized by continuous or intermittent discharge through a persistent tympanic membrane perforation.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xmlns="" val="12847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rge perfor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13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772400" cy="914400"/>
          </a:xfrm>
        </p:spPr>
        <p:txBody>
          <a:bodyPr>
            <a:noAutofit/>
          </a:bodyPr>
          <a:lstStyle/>
          <a:p>
            <a:r>
              <a:rPr lang="en-IN" sz="5400" b="1" dirty="0" smtClean="0"/>
              <a:t>Retraction of tympanic membrane 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316817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rade I retraction&#10;• Dull, lusterless T.M.&#10;• Prominent annulus&#10;• Cone of light absent&#10;• Prominent lateral process&#10;• Hand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165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rade II retraction&#10;TM touches the incu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776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ade III retraction&#10;TM touches the promontory (atelectasis) but mobile&#10;on Valsalva maneuver or Siegeliz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18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rade IV retraction&#10;TM firmly adherent to promontory &amp; immobile on Valsalva&#10;maneuver or Siegeliz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14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LINICAL FEATURES1. Ear discharge  Non offensive, mucoid or mucopurulent.  Constant or intermittent.2. Perforation   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11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. Hearing loss     Conductive     Round window shielding effect          Hears better in the presence of          disc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09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linical Features&#10;• Ear discharge: intermittent, profuse, mucoid to muco-&#10;purulent, whitish, odorless, not blood-stained&#10;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393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b="1" dirty="0" smtClean="0">
                <a:solidFill>
                  <a:srgbClr val="00B0F0"/>
                </a:solidFill>
              </a:rPr>
              <a:t>TUNING FORK TESTS </a:t>
            </a:r>
            <a:endParaRPr lang="en-IN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</a:rPr>
              <a:t>RINNE NEGATIVE ON THE AFFECTED EAR  ( BC &gt; AC )</a:t>
            </a:r>
          </a:p>
          <a:p>
            <a:endParaRPr lang="en-IN" sz="3600" b="1" dirty="0" smtClean="0">
              <a:solidFill>
                <a:srgbClr val="FFFF00"/>
              </a:solidFill>
            </a:endParaRPr>
          </a:p>
          <a:p>
            <a:r>
              <a:rPr lang="en-IN" sz="3600" b="1" dirty="0" smtClean="0">
                <a:solidFill>
                  <a:srgbClr val="FFFF00"/>
                </a:solidFill>
              </a:rPr>
              <a:t>WEBER LATERALIZED TO DEAF EAR</a:t>
            </a:r>
          </a:p>
          <a:p>
            <a:endParaRPr lang="en-IN" sz="3600" b="1" dirty="0" smtClean="0">
              <a:solidFill>
                <a:srgbClr val="FFFF00"/>
              </a:solidFill>
            </a:endParaRPr>
          </a:p>
          <a:p>
            <a:r>
              <a:rPr lang="en-IN" sz="3600" b="1" dirty="0" smtClean="0">
                <a:solidFill>
                  <a:srgbClr val="FFFF00"/>
                </a:solidFill>
              </a:rPr>
              <a:t>ABC – NOT REDUCED </a:t>
            </a:r>
            <a:endParaRPr lang="en-IN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65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48680"/>
            <a:ext cx="7772400" cy="4572000"/>
          </a:xfrm>
        </p:spPr>
        <p:txBody>
          <a:bodyPr>
            <a:noAutofit/>
          </a:bodyPr>
          <a:lstStyle/>
          <a:p>
            <a:r>
              <a:rPr lang="en-IN" sz="3600" dirty="0" smtClean="0"/>
              <a:t>CSOM is the chronic infection of the middle ear mucosa lining the middle ear cleft</a:t>
            </a:r>
          </a:p>
          <a:p>
            <a:endParaRPr lang="en-IN" sz="3600" dirty="0" smtClean="0"/>
          </a:p>
          <a:p>
            <a:r>
              <a:rPr lang="en-IN" sz="3600" dirty="0" smtClean="0"/>
              <a:t>The duration of infection should be more than 3 weeks</a:t>
            </a:r>
          </a:p>
          <a:p>
            <a:endParaRPr lang="en-IN" sz="3600" dirty="0" smtClean="0"/>
          </a:p>
          <a:p>
            <a:r>
              <a:rPr lang="en-IN" sz="3600" dirty="0" smtClean="0"/>
              <a:t>Middle ear cleft includes </a:t>
            </a:r>
            <a:r>
              <a:rPr lang="en-IN" sz="3600" dirty="0" err="1" smtClean="0"/>
              <a:t>eustachian</a:t>
            </a:r>
            <a:r>
              <a:rPr lang="en-IN" sz="3600" dirty="0" smtClean="0"/>
              <a:t> tube, middle ear proper and mastoid air cell system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3211480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en-IN" b="1" dirty="0" smtClean="0">
                <a:solidFill>
                  <a:srgbClr val="92D050"/>
                </a:solidFill>
              </a:rPr>
              <a:t>STAGES OF TUBOTYMPANIC DISEASE</a:t>
            </a:r>
            <a:br>
              <a:rPr lang="en-IN" b="1" dirty="0" smtClean="0">
                <a:solidFill>
                  <a:srgbClr val="92D050"/>
                </a:solidFill>
              </a:rPr>
            </a:br>
            <a:r>
              <a:rPr lang="en-IN" b="1" dirty="0">
                <a:solidFill>
                  <a:srgbClr val="92D050"/>
                </a:solidFill>
              </a:rPr>
              <a:t/>
            </a:r>
            <a:br>
              <a:rPr lang="en-IN" b="1" dirty="0">
                <a:solidFill>
                  <a:srgbClr val="92D050"/>
                </a:solidFill>
              </a:rPr>
            </a:br>
            <a:endParaRPr lang="en-IN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C000"/>
                </a:solidFill>
              </a:rPr>
              <a:t>ACUTE / ACTIVE STAGE</a:t>
            </a:r>
          </a:p>
          <a:p>
            <a:endParaRPr lang="en-IN" sz="3600" b="1" dirty="0" smtClean="0">
              <a:solidFill>
                <a:srgbClr val="FFC000"/>
              </a:solidFill>
            </a:endParaRPr>
          </a:p>
          <a:p>
            <a:r>
              <a:rPr lang="en-IN" sz="3600" b="1" dirty="0" smtClean="0">
                <a:solidFill>
                  <a:srgbClr val="FFC000"/>
                </a:solidFill>
              </a:rPr>
              <a:t>INACTIVE STAGE </a:t>
            </a:r>
          </a:p>
          <a:p>
            <a:endParaRPr lang="en-IN" sz="3600" b="1" dirty="0" smtClean="0">
              <a:solidFill>
                <a:srgbClr val="FFC000"/>
              </a:solidFill>
            </a:endParaRPr>
          </a:p>
          <a:p>
            <a:r>
              <a:rPr lang="en-IN" sz="3600" b="1" dirty="0" smtClean="0">
                <a:solidFill>
                  <a:srgbClr val="FFC000"/>
                </a:solidFill>
              </a:rPr>
              <a:t>QUIESCENT STAGE</a:t>
            </a:r>
          </a:p>
          <a:p>
            <a:endParaRPr lang="en-IN" sz="3600" b="1" dirty="0" smtClean="0">
              <a:solidFill>
                <a:srgbClr val="FFC000"/>
              </a:solidFill>
            </a:endParaRPr>
          </a:p>
          <a:p>
            <a:r>
              <a:rPr lang="en-IN" sz="3600" b="1" dirty="0" smtClean="0">
                <a:solidFill>
                  <a:srgbClr val="FFC000"/>
                </a:solidFill>
              </a:rPr>
              <a:t>HEALED STAGE </a:t>
            </a:r>
            <a:endParaRPr lang="en-IN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151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ACUTE / ACTIVE STAGE </a:t>
            </a:r>
            <a:endParaRPr lang="en-IN" sz="4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4000" dirty="0" smtClean="0"/>
              <a:t>Ear is actively discharging </a:t>
            </a:r>
          </a:p>
          <a:p>
            <a:endParaRPr lang="en-IN" sz="4000" dirty="0" smtClean="0"/>
          </a:p>
          <a:p>
            <a:r>
              <a:rPr lang="en-IN" sz="4000" dirty="0" smtClean="0"/>
              <a:t>Middle ear mucosa is hypertrophied and congested</a:t>
            </a:r>
          </a:p>
          <a:p>
            <a:endParaRPr lang="en-IN" sz="4000" dirty="0" smtClean="0"/>
          </a:p>
          <a:p>
            <a:r>
              <a:rPr lang="en-IN" sz="4000" dirty="0" smtClean="0"/>
              <a:t>The ear discharge is </a:t>
            </a:r>
            <a:r>
              <a:rPr lang="en-IN" sz="4000" dirty="0" err="1" smtClean="0"/>
              <a:t>mucopurulent</a:t>
            </a:r>
            <a:r>
              <a:rPr lang="en-IN" sz="4000" dirty="0" smtClean="0"/>
              <a:t> </a:t>
            </a:r>
          </a:p>
          <a:p>
            <a:endParaRPr lang="en-IN" sz="4000" dirty="0" smtClean="0"/>
          </a:p>
          <a:p>
            <a:r>
              <a:rPr lang="en-IN" sz="4000" dirty="0" smtClean="0"/>
              <a:t>Discharge is not foul smelling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126017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 smtClean="0"/>
              <a:t>INACTIVE STAGE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4000" dirty="0" smtClean="0"/>
              <a:t>Dry perforation of ear drum +</a:t>
            </a:r>
          </a:p>
          <a:p>
            <a:endParaRPr lang="en-IN" sz="4000" dirty="0" smtClean="0"/>
          </a:p>
          <a:p>
            <a:r>
              <a:rPr lang="en-IN" sz="4000" dirty="0" smtClean="0"/>
              <a:t>Perforation involves the pars </a:t>
            </a:r>
            <a:r>
              <a:rPr lang="en-IN" sz="4000" dirty="0" err="1" smtClean="0"/>
              <a:t>tensa</a:t>
            </a:r>
            <a:endParaRPr lang="en-IN" sz="4000" dirty="0" smtClean="0"/>
          </a:p>
          <a:p>
            <a:endParaRPr lang="en-IN" sz="4000" dirty="0" smtClean="0"/>
          </a:p>
          <a:p>
            <a:r>
              <a:rPr lang="en-IN" sz="4000" dirty="0" smtClean="0"/>
              <a:t>Annulus is intact</a:t>
            </a:r>
          </a:p>
          <a:p>
            <a:endParaRPr lang="en-IN" sz="4000" dirty="0" smtClean="0"/>
          </a:p>
          <a:p>
            <a:r>
              <a:rPr lang="en-IN" sz="4000" dirty="0" smtClean="0"/>
              <a:t>Middle ear mucosa is normal and healthy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2114570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en-IN" sz="4400" b="1" dirty="0" smtClean="0"/>
              <a:t>QUIESCENT STAGE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572000"/>
          </a:xfrm>
        </p:spPr>
        <p:txBody>
          <a:bodyPr>
            <a:noAutofit/>
          </a:bodyPr>
          <a:lstStyle/>
          <a:p>
            <a:r>
              <a:rPr lang="en-IN" sz="3600" dirty="0" smtClean="0"/>
              <a:t>Perforation of ear drum +</a:t>
            </a:r>
          </a:p>
          <a:p>
            <a:endParaRPr lang="en-IN" sz="3600" dirty="0" smtClean="0"/>
          </a:p>
          <a:p>
            <a:r>
              <a:rPr lang="en-IN" sz="3600" dirty="0" smtClean="0"/>
              <a:t>Middle ear is dry</a:t>
            </a:r>
          </a:p>
          <a:p>
            <a:endParaRPr lang="en-IN" sz="3600" dirty="0" smtClean="0"/>
          </a:p>
          <a:p>
            <a:r>
              <a:rPr lang="en-IN" sz="3600" dirty="0" smtClean="0"/>
              <a:t>Middle ear mucosa may be normal / hypertrophied</a:t>
            </a:r>
          </a:p>
          <a:p>
            <a:endParaRPr lang="en-IN" sz="3600" dirty="0" smtClean="0"/>
          </a:p>
          <a:p>
            <a:r>
              <a:rPr lang="en-IN" sz="3600" dirty="0" smtClean="0"/>
              <a:t>Discharge stopped jus a few days back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3141047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 smtClean="0"/>
              <a:t>HEALED STAGE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Healing of drum by thin scar</a:t>
            </a:r>
          </a:p>
          <a:p>
            <a:endParaRPr lang="en-IN" sz="3600" dirty="0" smtClean="0"/>
          </a:p>
          <a:p>
            <a:r>
              <a:rPr lang="en-IN" sz="3600" dirty="0" err="1" smtClean="0"/>
              <a:t>Tympanosclerotic</a:t>
            </a:r>
            <a:r>
              <a:rPr lang="en-IN" sz="3600" dirty="0" smtClean="0"/>
              <a:t> patches may be seen</a:t>
            </a:r>
          </a:p>
          <a:p>
            <a:endParaRPr lang="en-IN" sz="3600" dirty="0" smtClean="0"/>
          </a:p>
          <a:p>
            <a:r>
              <a:rPr lang="en-IN" sz="3600" dirty="0" err="1" smtClean="0"/>
              <a:t>Ossicular</a:t>
            </a:r>
            <a:r>
              <a:rPr lang="en-IN" sz="3600" dirty="0" smtClean="0"/>
              <a:t> chain invariably intact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4269449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tages of Tubotympanic disease&#10;Stage Otorrhoea Eardrum&#10;perforation&#10;Last ear&#10;discharge&#10;Active Present Present -&#10;Quiescent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0235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nvestigations for CSOM TTD&#10;• Examination under microscope&#10;• Ear discharge swab: for culture sensitivity&#10;• Pure tone aud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739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xamination under microscope&#10;• Confirmation of otoscopic findings&#10;• Epithelial migration at perforation&#10;margin&#10;• Cholest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980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ure Tone Audiometry&#10;• Uses&#10;– Presence of hearing loss&#10;– Degree of hearing loss&#10;– Type of hearing loss&#10;– Hearing of ot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141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FF00"/>
                </a:solidFill>
              </a:rPr>
              <a:t>PURE TONE AUDIOMETRY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5184576"/>
          </a:xfrm>
        </p:spPr>
        <p:txBody>
          <a:bodyPr>
            <a:noAutofit/>
          </a:bodyPr>
          <a:lstStyle/>
          <a:p>
            <a:r>
              <a:rPr lang="en-IN" sz="2800" b="1" dirty="0"/>
              <a:t>S</a:t>
            </a:r>
            <a:r>
              <a:rPr lang="en-IN" sz="2800" b="1" dirty="0" smtClean="0"/>
              <a:t>hows conductive hearing loss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Hearing loss commonly ranges between 30-40 dB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If hearing exceeds 50 dB then </a:t>
            </a:r>
            <a:r>
              <a:rPr lang="en-IN" sz="2800" b="1" dirty="0" err="1" smtClean="0"/>
              <a:t>ossicular</a:t>
            </a:r>
            <a:r>
              <a:rPr lang="en-IN" sz="2800" b="1" dirty="0" smtClean="0"/>
              <a:t> chain disruption should be suspected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Associated </a:t>
            </a:r>
            <a:r>
              <a:rPr lang="en-IN" sz="2800" b="1" dirty="0" err="1" smtClean="0"/>
              <a:t>sensorineural</a:t>
            </a:r>
            <a:r>
              <a:rPr lang="en-IN" sz="2800" b="1" dirty="0" smtClean="0"/>
              <a:t> loss should arouse suspicion of toxic deafness 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5747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ubo-tympanic vs. Attico-antral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9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857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 smtClean="0"/>
              <a:t>X-ray both mastoids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83560"/>
            <a:ext cx="5616624" cy="4572000"/>
          </a:xfrm>
        </p:spPr>
        <p:txBody>
          <a:bodyPr>
            <a:normAutofit fontScale="92500"/>
          </a:bodyPr>
          <a:lstStyle/>
          <a:p>
            <a:r>
              <a:rPr lang="en-IN" sz="3600" b="1" dirty="0" smtClean="0"/>
              <a:t>Pneumatisation of mastoid air cells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Haziness / clouding of air cells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Low lying </a:t>
            </a:r>
            <a:r>
              <a:rPr lang="en-IN" sz="3600" b="1" dirty="0" err="1" smtClean="0"/>
              <a:t>tegmen</a:t>
            </a:r>
            <a:r>
              <a:rPr lang="en-IN" sz="3600" b="1" dirty="0" smtClean="0"/>
              <a:t> or anteriorly lying sinus plate </a:t>
            </a:r>
            <a:endParaRPr lang="en-IN" sz="3600" b="1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9158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8571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atch Test&#10;• Performed when deafness is around 40-50 dB&#10;– Do pure tone audiometry: for hearing threshold&#10;– Put Aluminum f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240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en-IN" b="1" dirty="0" smtClean="0"/>
              <a:t>ROUTINE INVESTIGATIONS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28" y="1268760"/>
            <a:ext cx="8424936" cy="5040560"/>
          </a:xfrm>
        </p:spPr>
        <p:txBody>
          <a:bodyPr>
            <a:noAutofit/>
          </a:bodyPr>
          <a:lstStyle/>
          <a:p>
            <a:r>
              <a:rPr lang="en-IN" sz="3200" dirty="0" smtClean="0"/>
              <a:t>Complete </a:t>
            </a:r>
            <a:r>
              <a:rPr lang="en-IN" sz="3200" dirty="0" err="1" smtClean="0"/>
              <a:t>hemogram</a:t>
            </a:r>
            <a:r>
              <a:rPr lang="en-IN" sz="3200" dirty="0" smtClean="0"/>
              <a:t> : </a:t>
            </a:r>
            <a:r>
              <a:rPr lang="en-IN" sz="3200" dirty="0" err="1" smtClean="0"/>
              <a:t>Hb</a:t>
            </a:r>
            <a:r>
              <a:rPr lang="en-IN" sz="3200" dirty="0" smtClean="0"/>
              <a:t> , TC , DC , BT , CT , ESR </a:t>
            </a:r>
          </a:p>
          <a:p>
            <a:r>
              <a:rPr lang="en-IN" sz="3200" dirty="0" smtClean="0"/>
              <a:t>PT , INR </a:t>
            </a:r>
          </a:p>
          <a:p>
            <a:r>
              <a:rPr lang="en-IN" sz="3200" dirty="0" smtClean="0"/>
              <a:t>Random blood sugar </a:t>
            </a:r>
          </a:p>
          <a:p>
            <a:r>
              <a:rPr lang="en-IN" sz="3200" dirty="0" smtClean="0"/>
              <a:t>RFT- Blood urea , serum </a:t>
            </a:r>
            <a:r>
              <a:rPr lang="en-IN" sz="3200" dirty="0" err="1" smtClean="0"/>
              <a:t>creatinine</a:t>
            </a:r>
            <a:endParaRPr lang="en-IN" sz="3200" dirty="0" smtClean="0"/>
          </a:p>
          <a:p>
            <a:r>
              <a:rPr lang="en-IN" sz="3200" dirty="0" smtClean="0"/>
              <a:t>Urine routine </a:t>
            </a:r>
          </a:p>
          <a:p>
            <a:r>
              <a:rPr lang="en-IN" sz="3200" dirty="0" smtClean="0"/>
              <a:t> Blood grouping and typing</a:t>
            </a:r>
          </a:p>
          <a:p>
            <a:r>
              <a:rPr lang="en-IN" sz="3200" dirty="0" smtClean="0"/>
              <a:t>ECG</a:t>
            </a:r>
          </a:p>
          <a:p>
            <a:r>
              <a:rPr lang="en-IN" sz="3200" dirty="0" smtClean="0"/>
              <a:t>X-RAY chest PA view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1906433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EATMENTto control infectioneliminate ear dischargecorrect hearing los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482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on-surgical Treatment&#10;• Precautions&#10;• Aural toilet&#10;• Antibiotics : Systemic &amp; Topical&#10;• Antihistamines : Systemic &amp; Top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160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recautions&#10;• Encourage breast feeding with child’s head raised.&#10;Avoid bottle feeding&#10;• Avoid forceful nose blowing&#10;• Plu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744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• Done only for active stage&#10;• Dry mopping with cotton swab&#10;• Suction clearance: best method&#10;• Gentle irrigation (wet mop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38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ntibiotics&#10;• Topical Antibiotics:&#10;• Ciprofloxacin, Gentamicin, Tobramycin&#10;• Antibiotics + Steroid: for polyps, granul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668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ntihistamines and Decongestants&#10;• Antihistamines&#10;– Chlorpheniramine&#10;– Cetirizine&#10;– Fexofenadine&#10;– Loratadine&#10;– Levocetriz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849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artush T.M. Patcher&#10;• Indicated in:&#10;– Perforation in only hearing ear&#10;– Patient refuses surgery&#10;– Patient unfit for sur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977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YPES               Tubotympanic       AtticoantralDischarge      Profuse, mucoid,   Scanty, Purulent,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995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/>
          <a:lstStyle/>
          <a:p>
            <a:r>
              <a:rPr lang="en-IN" b="1" dirty="0" smtClean="0"/>
              <a:t>CAUSES OF FAILURE OF MEDICAL TREATMENT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560"/>
            <a:ext cx="8676456" cy="4957808"/>
          </a:xfrm>
        </p:spPr>
        <p:txBody>
          <a:bodyPr>
            <a:normAutofit/>
          </a:bodyPr>
          <a:lstStyle/>
          <a:p>
            <a:r>
              <a:rPr lang="en-IN" sz="3200" dirty="0" smtClean="0"/>
              <a:t>Poor drainage of inflammatory exudate from the middle ear</a:t>
            </a:r>
          </a:p>
          <a:p>
            <a:r>
              <a:rPr lang="en-IN" sz="3200" dirty="0" smtClean="0"/>
              <a:t>Presence of persistent </a:t>
            </a:r>
            <a:r>
              <a:rPr lang="en-IN" sz="3200" dirty="0" err="1" smtClean="0"/>
              <a:t>osteitis</a:t>
            </a:r>
            <a:r>
              <a:rPr lang="en-IN" sz="3200" dirty="0" smtClean="0"/>
              <a:t> with mastoid granulation </a:t>
            </a:r>
          </a:p>
          <a:p>
            <a:r>
              <a:rPr lang="en-IN" sz="3200" dirty="0" smtClean="0"/>
              <a:t>Virulent and resistant organisms</a:t>
            </a:r>
          </a:p>
          <a:p>
            <a:r>
              <a:rPr lang="en-IN" sz="3200" dirty="0" smtClean="0"/>
              <a:t>Reinfection via </a:t>
            </a:r>
            <a:r>
              <a:rPr lang="en-IN" sz="3200" dirty="0"/>
              <a:t>E</a:t>
            </a:r>
            <a:r>
              <a:rPr lang="en-IN" sz="3200" dirty="0" smtClean="0"/>
              <a:t>ustachian tube- adenoid, sinuses</a:t>
            </a:r>
          </a:p>
          <a:p>
            <a:r>
              <a:rPr lang="en-IN" sz="3200" dirty="0" smtClean="0"/>
              <a:t>Allergy</a:t>
            </a:r>
          </a:p>
          <a:p>
            <a:r>
              <a:rPr lang="en-IN" sz="3200" dirty="0" smtClean="0"/>
              <a:t>Mastoid reservoir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99647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76456" cy="914400"/>
          </a:xfrm>
        </p:spPr>
        <p:txBody>
          <a:bodyPr/>
          <a:lstStyle/>
          <a:p>
            <a:r>
              <a:rPr lang="en-IN" dirty="0" smtClean="0"/>
              <a:t>CHEMICAL CAUTERIZATION (MEDICAL MYRINGOPLASTY) </a:t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560"/>
            <a:ext cx="8496944" cy="5074440"/>
          </a:xfrm>
        </p:spPr>
        <p:txBody>
          <a:bodyPr/>
          <a:lstStyle/>
          <a:p>
            <a:r>
              <a:rPr lang="en-IN" sz="3600" dirty="0" smtClean="0"/>
              <a:t>TRICHLOROACETIC ACID</a:t>
            </a:r>
          </a:p>
          <a:p>
            <a:r>
              <a:rPr lang="en-IN" sz="3600" dirty="0" smtClean="0"/>
              <a:t>Principle: the epithelium covering the margin of perforation is destroyed and exposing the fibroblasts</a:t>
            </a:r>
          </a:p>
          <a:p>
            <a:r>
              <a:rPr lang="en-IN" sz="3600" dirty="0" smtClean="0"/>
              <a:t>Mild irritations induces </a:t>
            </a:r>
            <a:r>
              <a:rPr lang="en-IN" sz="3600" dirty="0" err="1" smtClean="0"/>
              <a:t>hyperemia</a:t>
            </a:r>
            <a:r>
              <a:rPr lang="en-IN" sz="3600" dirty="0" smtClean="0"/>
              <a:t> and  secondary fibroblast proliferations</a:t>
            </a:r>
          </a:p>
          <a:p>
            <a:r>
              <a:rPr lang="en-IN" sz="3600" dirty="0" smtClean="0"/>
              <a:t>Used in dry small to medium perforations</a:t>
            </a:r>
          </a:p>
          <a:p>
            <a:r>
              <a:rPr lang="en-IN" sz="3600" dirty="0" smtClean="0"/>
              <a:t>Several sittings may be necessary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82971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urgical Treatment&#10;• Indicated in inactive or quiescent stage&#10;–Myringoplasty&#10;–Tympanoplasty&#10;• Indicated in active stage&#10;–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8964488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9024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urgical Approaches to the&#10;middle ea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8092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6374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Tympanoplasty &lt;ul&gt;&lt;li&gt;Tympanoplasty is defined as the surgical procedure which enables reconstruction of middle ear cavit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414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omponents of tympanoplasty &lt;ul&gt;&lt;li&gt;Canalplasty &lt;/li&gt;&lt;/ul&gt;&lt;ul&gt;&lt;li&gt;Meatoplasty &lt;/li&gt;&lt;/ul&gt;&lt;ul&gt;&lt;li&gt;Myringoplasty &lt;/li&gt;&lt;/ul&gt;&lt;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446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analplasty &lt;ul&gt;&lt;li&gt;This procedure is used to widen the external canal &lt;/li&gt;&lt;/ul&gt;&lt;ul&gt;&lt;li&gt;Should be performed before graf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286"/>
            <a:ext cx="9036496" cy="656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255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eatoplasty &lt;ul&gt;&lt;li&gt;This procedure is performed to enlarge the lateral cartilagenous portion of the external canal &lt;/li&gt;&lt;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6" y="126817"/>
            <a:ext cx="8929052" cy="66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811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Ossiculoplasty &lt;ul&gt;&lt;li&gt;Used to reconstruct the damaged ossicles of middle ear cavity &lt;/li&gt;&lt;/ul&gt;&lt;ul&gt;&lt;li&gt;Long process of in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270"/>
            <a:ext cx="9144000" cy="65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941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Aims of tympanoplasty &lt;ul&gt;&lt;li&gt;Disease eradication &lt;/li&gt;&lt;/ul&gt;&lt;ul&gt;&lt;li&gt;Restoration of middle ear aeration &lt;/li&gt;&lt;/ul&gt;&lt;ul&gt;&lt;li&gt;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14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PIDEMIOLOGYHigher in developing countries     - poor socioeconomic standards     - poor nutrition     - lack of health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46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Trans canal surgical approach &lt;ul&gt;&lt;li&gt;Performed through ear speculum inserted into the ear canal &lt;/li&gt;&lt;/ul&gt;&lt;ul&gt;&lt;li&gt;Ear c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537"/>
            <a:ext cx="9144000" cy="66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177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sen’s permeatal incis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847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5517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nd aural approach &lt;ul&gt;&lt;li&gt;Incision is made between tragus and helix &lt;/li&gt;&lt;/ul&gt;&lt;ul&gt;&lt;li&gt;End aural speculum is used &lt;/li&gt;&lt;/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47" y="188640"/>
            <a:ext cx="8928992" cy="65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572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mpert’s end-aural incis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491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ost aural approach &lt;ul&gt;&lt;li&gt;Used in cases of narrow external canal &lt;/li&gt;&lt;/ul&gt;&lt;ul&gt;&lt;li&gt;Used to close anterior ear drum perf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" y="35368"/>
            <a:ext cx="9030038" cy="67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196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Wilde’s post-aural incis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803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earing Restoration&#10;• Myringoplasty&#10;– Surgical closure of tympanic membrane&#10;perforation&#10;• Ossiculoplasty&#10;– Surgical reco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924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932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rinciples of hearing restoration&#10;• Intact tympanic membrane&#10;• Intact ossicular chain&#10;• Functioning receiving &amp; reliev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60115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ims&#10;• Permanently stop ear discharge : make the ear dry and&#10;safe&#10;• Improve hearing if ossicles are intact and mobile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57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ntraindications&#10;• Purulent ear discharge&#10;• Otitis externa&#10;• Respiratory allergy&#10;• Age &lt; 7 yr (Eustachian tube not full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06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edisposing factors for CSOM TT&#10;• Upper respiratory tract infection (recurrent)&#10;• Upper respiratory tract allergy&#10;• Pre-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3605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ethods&#10;Techniques&#10;• Underlay: graft placed medial to fibrous annulus&#10;• Overlay: graft placed lateral to fibrous annulus&#10;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1465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Underlay technique &lt;ul&gt;&lt;li&gt;Commonly used technique &lt;/li&gt;&lt;/ul&gt;&lt;ul&gt;&lt;li&gt;The graft is placed under the tympanic membrane rem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5253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Overlay technique &lt;ul&gt;&lt;li&gt;The graft is placed over the bony tympanic sulcus &lt;/li&gt;&lt;/ul&gt;&lt;ul&gt;&lt;li&gt;A bony ledge is created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7132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ympanomeatal flap raise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0648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6717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lacement of graf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6724"/>
            <a:ext cx="8892480" cy="61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9264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Tympanomeatal flap replace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2642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Why temporalis fascia?&#10;• Basal metabolic rate lowest (best survival rate)&#10;• Easy to harvest&#10;• Large size graft can be har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7683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Onlay Underlay&#10;Graft cholesteatoma No&#10;Blunting of anterior tympano-&#10;meatal angle&#10;No&#10;Lateralization of graft No&#10;Delayed h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8665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Advantages of Local Anesthesia&#10;• Minimal bleeding&#10;• Hearing results can be tested on table&#10;• Facial palsy detected immed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092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ympanoplast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02" y="116632"/>
            <a:ext cx="892648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70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outes of infection&#10;1. Via Eustachian tube&#10;– U.R.T.I., nose blowing, regurgitation of milk&#10;2. Via tympanic membrane perf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9249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ype Pathology Graft placed on&#10;I Ear drum perforation only Malleus handle&#10;II Malleus handle eroded Incus&#10;III Malleus + In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4473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Ossiculoplasty&#10;• Ossicular graft material&#10;– Autograft&#10;• Ossicles : incus/malleus&#10;• Cartilage : Tragal/ conchal&#10;• Bone : s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4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503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916832"/>
            <a:ext cx="4824536" cy="3002632"/>
          </a:xfrm>
        </p:spPr>
        <p:txBody>
          <a:bodyPr/>
          <a:lstStyle/>
          <a:p>
            <a:r>
              <a:rPr lang="en-IN" sz="9600" dirty="0" smtClean="0">
                <a:solidFill>
                  <a:srgbClr val="FFFF00"/>
                </a:solidFill>
                <a:latin typeface="Footlight MT Light" pitchFamily="18" charset="0"/>
              </a:rPr>
              <a:t>THANK YOU </a:t>
            </a:r>
            <a:endParaRPr lang="en-IN" sz="9600" dirty="0">
              <a:solidFill>
                <a:srgbClr val="FFFF00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24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427"/>
            <a:ext cx="8964487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2950" y="1984417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sz="4400" dirty="0" smtClean="0"/>
              <a:t>It does not cause any serious complications </a:t>
            </a:r>
          </a:p>
          <a:p>
            <a:r>
              <a:rPr lang="en-IN" sz="4400" dirty="0" smtClean="0"/>
              <a:t>Infection limited to the </a:t>
            </a:r>
            <a:r>
              <a:rPr lang="en-IN" sz="4400" dirty="0" err="1" smtClean="0"/>
              <a:t>antero</a:t>
            </a:r>
            <a:r>
              <a:rPr lang="en-IN" sz="4400" dirty="0" smtClean="0"/>
              <a:t> inferior part of middle ear cleft</a:t>
            </a:r>
          </a:p>
          <a:p>
            <a:r>
              <a:rPr lang="en-IN" sz="4400" dirty="0" smtClean="0"/>
              <a:t>Associated with a central perforation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xmlns="" val="2400334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267</TotalTime>
  <Words>515</Words>
  <Application>Microsoft Office PowerPoint</Application>
  <PresentationFormat>On-screen Show (4:3)</PresentationFormat>
  <Paragraphs>113</Paragraphs>
  <Slides>82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Metro</vt:lpstr>
      <vt:lpstr>Slide 1</vt:lpstr>
      <vt:lpstr>DEFINITION OF CSOM </vt:lpstr>
      <vt:lpstr>Slide 3</vt:lpstr>
      <vt:lpstr>Slide 4</vt:lpstr>
      <vt:lpstr>Slide 5</vt:lpstr>
      <vt:lpstr>Slide 6</vt:lpstr>
      <vt:lpstr>Slide 7</vt:lpstr>
      <vt:lpstr>Slide 8</vt:lpstr>
      <vt:lpstr>Slide 9</vt:lpstr>
      <vt:lpstr>Why is Tubotympanic disease safe ?</vt:lpstr>
      <vt:lpstr>Slide 11</vt:lpstr>
      <vt:lpstr>Slide 12</vt:lpstr>
      <vt:lpstr>Slide 13</vt:lpstr>
      <vt:lpstr>Slide 14</vt:lpstr>
      <vt:lpstr>Slide 15</vt:lpstr>
      <vt:lpstr>TYPES OF PERFORATION</vt:lpstr>
      <vt:lpstr>Slide 17</vt:lpstr>
      <vt:lpstr>Slide 18</vt:lpstr>
      <vt:lpstr>Slide 19</vt:lpstr>
      <vt:lpstr>Slide 20</vt:lpstr>
      <vt:lpstr>Retraction of tympanic membrane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TUNING FORK TESTS </vt:lpstr>
      <vt:lpstr>STAGES OF TUBOTYMPANIC DISEASE  </vt:lpstr>
      <vt:lpstr>ACUTE / ACTIVE STAGE </vt:lpstr>
      <vt:lpstr>INACTIVE STAGE</vt:lpstr>
      <vt:lpstr>QUIESCENT STAGE</vt:lpstr>
      <vt:lpstr>HEALED STAGE</vt:lpstr>
      <vt:lpstr>Slide 35</vt:lpstr>
      <vt:lpstr>Slide 36</vt:lpstr>
      <vt:lpstr>Slide 37</vt:lpstr>
      <vt:lpstr>Slide 38</vt:lpstr>
      <vt:lpstr>PURE TONE AUDIOMETRY</vt:lpstr>
      <vt:lpstr>X-ray both mastoids</vt:lpstr>
      <vt:lpstr>Slide 41</vt:lpstr>
      <vt:lpstr>ROUTINE INVESTIGATIONS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CAUSES OF FAILURE OF MEDICAL TREATMENT</vt:lpstr>
      <vt:lpstr>CHEMICAL CAUTERIZATION (MEDICAL MYRINGOPLASTY)    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seles</dc:creator>
  <cp:lastModifiedBy>ENT</cp:lastModifiedBy>
  <cp:revision>59</cp:revision>
  <dcterms:created xsi:type="dcterms:W3CDTF">2021-10-10T01:47:58Z</dcterms:created>
  <dcterms:modified xsi:type="dcterms:W3CDTF">2021-12-23T08:12:48Z</dcterms:modified>
</cp:coreProperties>
</file>